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8" r:id="rId3"/>
    <p:sldId id="279" r:id="rId4"/>
    <p:sldId id="257" r:id="rId5"/>
    <p:sldId id="258" r:id="rId6"/>
    <p:sldId id="259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7" r:id="rId18"/>
    <p:sldId id="272" r:id="rId19"/>
    <p:sldId id="276" r:id="rId20"/>
    <p:sldId id="275" r:id="rId21"/>
    <p:sldId id="274" r:id="rId22"/>
    <p:sldId id="273" r:id="rId23"/>
    <p:sldId id="26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54"/>
  </p:normalViewPr>
  <p:slideViewPr>
    <p:cSldViewPr snapToGrid="0" snapToObjects="1">
      <p:cViewPr varScale="1">
        <p:scale>
          <a:sx n="115" d="100"/>
          <a:sy n="115" d="100"/>
        </p:scale>
        <p:origin x="4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8/23/19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960B9-65AC-6043-A2DF-CCEA03B64A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Code complete chapter 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F4BADA-EA3B-4F4E-B3C0-1421026D1F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Working classes</a:t>
            </a:r>
          </a:p>
        </p:txBody>
      </p:sp>
    </p:spTree>
    <p:extLst>
      <p:ext uri="{BB962C8B-B14F-4D97-AF65-F5344CB8AC3E}">
        <p14:creationId xmlns:p14="http://schemas.microsoft.com/office/powerpoint/2010/main" val="3014604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F2A19-0ED4-0241-A0EB-FB03E2E15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abstraction</a:t>
            </a:r>
            <a:r>
              <a:rPr lang="en-US" dirty="0"/>
              <a:t> (class interfaces)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5D254-9D43-4D4B-88F0-A584C7C2C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Present consistent level of abstraction in class interface</a:t>
            </a:r>
          </a:p>
          <a:p>
            <a:pPr lvl="1"/>
            <a:r>
              <a:rPr lang="en-US" dirty="0"/>
              <a:t>Each class should implement one and only one ADT</a:t>
            </a:r>
          </a:p>
          <a:p>
            <a:r>
              <a:rPr lang="en-US" dirty="0"/>
              <a:t>Be sure you understand what abstraction the class is implementing</a:t>
            </a:r>
          </a:p>
          <a:p>
            <a:r>
              <a:rPr lang="en-US" dirty="0"/>
              <a:t>Provide operations in pairs with opposites.. </a:t>
            </a:r>
            <a:r>
              <a:rPr lang="en-US" dirty="0" err="1"/>
              <a:t>lightOn</a:t>
            </a:r>
            <a:r>
              <a:rPr lang="en-US" dirty="0"/>
              <a:t>( ) and </a:t>
            </a:r>
            <a:r>
              <a:rPr lang="en-US" dirty="0" err="1"/>
              <a:t>lightOff</a:t>
            </a:r>
            <a:r>
              <a:rPr lang="en-US" dirty="0"/>
              <a:t>( )</a:t>
            </a:r>
          </a:p>
          <a:p>
            <a:r>
              <a:rPr lang="en-US" dirty="0"/>
              <a:t>Split up classes if needed</a:t>
            </a:r>
          </a:p>
        </p:txBody>
      </p:sp>
    </p:spTree>
    <p:extLst>
      <p:ext uri="{BB962C8B-B14F-4D97-AF65-F5344CB8AC3E}">
        <p14:creationId xmlns:p14="http://schemas.microsoft.com/office/powerpoint/2010/main" val="3462736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B63C3-D447-DB46-81D8-1715A7262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abstraction</a:t>
            </a:r>
            <a:r>
              <a:rPr lang="en-US" dirty="0"/>
              <a:t> (class interfaces)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82CC1-373A-A44B-BF56-6B5FA0CCD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Make interfaces programmatic vs semantic (when possible)</a:t>
            </a:r>
          </a:p>
          <a:p>
            <a:pPr lvl="1"/>
            <a:r>
              <a:rPr lang="en-US" dirty="0"/>
              <a:t>Programmatic – enforceable by compiler</a:t>
            </a:r>
          </a:p>
          <a:p>
            <a:pPr lvl="1"/>
            <a:r>
              <a:rPr lang="en-US" dirty="0"/>
              <a:t>Semantic – assumptions, not enforceable by compiler (document them)</a:t>
            </a:r>
          </a:p>
          <a:p>
            <a:r>
              <a:rPr lang="en-US" dirty="0"/>
              <a:t>Don’t let abstraction of interface erode over time with mods</a:t>
            </a:r>
          </a:p>
          <a:p>
            <a:r>
              <a:rPr lang="en-US" dirty="0"/>
              <a:t>Don’t add public routines that are inconsistent with interface abstraction</a:t>
            </a:r>
          </a:p>
          <a:p>
            <a:r>
              <a:rPr lang="en-US" dirty="0"/>
              <a:t>Consider abstraction and cohesion together</a:t>
            </a:r>
          </a:p>
          <a:p>
            <a:pPr lvl="1"/>
            <a:r>
              <a:rPr lang="en-US" dirty="0"/>
              <a:t>Focus on abstraction first though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192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B218E-E134-0A46-8029-E77523F68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</a:t>
            </a: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encapsulation</a:t>
            </a:r>
            <a:r>
              <a:rPr lang="en-US" dirty="0"/>
              <a:t> (class interfaces)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9489E-A40D-AD4F-8E51-46D27C740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Minimize accessibility of classes and members (hide more)</a:t>
            </a:r>
          </a:p>
          <a:p>
            <a:r>
              <a:rPr lang="en-US" dirty="0"/>
              <a:t>Don’t expose member data in public</a:t>
            </a:r>
          </a:p>
          <a:p>
            <a:r>
              <a:rPr lang="en-US" dirty="0"/>
              <a:t>Avoid putting private implementation details in class interface</a:t>
            </a:r>
          </a:p>
          <a:p>
            <a:r>
              <a:rPr lang="en-US" dirty="0"/>
              <a:t>Don’t make assumptions about class’s users</a:t>
            </a:r>
          </a:p>
          <a:p>
            <a:r>
              <a:rPr lang="en-US" dirty="0"/>
              <a:t>Avoid friend classes</a:t>
            </a:r>
          </a:p>
          <a:p>
            <a:r>
              <a:rPr lang="en-US" dirty="0"/>
              <a:t>Don’t put routine in public interface just b/c it only uses public routines</a:t>
            </a:r>
          </a:p>
        </p:txBody>
      </p:sp>
    </p:spTree>
    <p:extLst>
      <p:ext uri="{BB962C8B-B14F-4D97-AF65-F5344CB8AC3E}">
        <p14:creationId xmlns:p14="http://schemas.microsoft.com/office/powerpoint/2010/main" val="605787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0383-2BF5-9144-80EC-E2427FE35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</a:t>
            </a: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encapsulation</a:t>
            </a:r>
            <a:r>
              <a:rPr lang="en-US" dirty="0"/>
              <a:t> (class interfaces)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7D8D5-0FC2-BD47-A243-70C4AD2D9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Favor read-time convenience to write-time convenience</a:t>
            </a:r>
          </a:p>
          <a:p>
            <a:r>
              <a:rPr lang="en-US" dirty="0"/>
              <a:t>Be wary of semantic violations of encapsulation (syntactic encapsulation is easier)</a:t>
            </a:r>
          </a:p>
          <a:p>
            <a:r>
              <a:rPr lang="en-US" dirty="0"/>
              <a:t>Watch for coupling that’s too tight</a:t>
            </a:r>
          </a:p>
          <a:p>
            <a:pPr lvl="1"/>
            <a:r>
              <a:rPr lang="en-US" dirty="0"/>
              <a:t>The looser the connection between classes, the better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692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09857-16EE-DF43-A3E5-66FEA201F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Containment (“has a”)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3478F-37E8-FD41-8248-1B97B9BCD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Containment: class contains a data element or object</a:t>
            </a:r>
          </a:p>
          <a:p>
            <a:pPr lvl="1"/>
            <a:r>
              <a:rPr lang="en-US" dirty="0"/>
              <a:t>Class “has a” data element or object</a:t>
            </a:r>
          </a:p>
          <a:p>
            <a:r>
              <a:rPr lang="en-US" dirty="0"/>
              <a:t>Implement “has a” relationships through containment</a:t>
            </a:r>
          </a:p>
          <a:p>
            <a:pPr lvl="1"/>
            <a:r>
              <a:rPr lang="en-US" dirty="0"/>
              <a:t>Employee “has a” name, so make Name is member data of Employee class</a:t>
            </a:r>
          </a:p>
          <a:p>
            <a:r>
              <a:rPr lang="en-US" dirty="0"/>
              <a:t>Avoid implementing “has a” through private inheritance</a:t>
            </a:r>
          </a:p>
          <a:p>
            <a:r>
              <a:rPr lang="en-US" dirty="0"/>
              <a:t>Be critical if class has more than ~7 data members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355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95371-CD2A-6743-8BB8-0A176D50C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Inheritance</a:t>
            </a:r>
            <a:r>
              <a:rPr lang="en-US" dirty="0"/>
              <a:t> (“is a”)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96590-186E-1E4E-893B-299BC091E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Inheritance: one class is a specialization of another class</a:t>
            </a:r>
          </a:p>
          <a:p>
            <a:pPr lvl="1"/>
            <a:r>
              <a:rPr lang="en-US" dirty="0"/>
              <a:t>Base class + derived classes</a:t>
            </a:r>
          </a:p>
          <a:p>
            <a:pPr lvl="1"/>
            <a:r>
              <a:rPr lang="en-US" dirty="0"/>
              <a:t>A square “is a” (very special) rectangle.</a:t>
            </a:r>
          </a:p>
          <a:p>
            <a:r>
              <a:rPr lang="en-US" dirty="0"/>
              <a:t>Implement “is a” through public inheritance</a:t>
            </a:r>
          </a:p>
          <a:p>
            <a:r>
              <a:rPr lang="en-US" dirty="0"/>
              <a:t>Design + document for inheritance OR prohibit it</a:t>
            </a:r>
          </a:p>
          <a:p>
            <a:r>
              <a:rPr lang="en-US" dirty="0" err="1"/>
              <a:t>Liskov</a:t>
            </a:r>
            <a:r>
              <a:rPr lang="en-US" dirty="0"/>
              <a:t> Substitution Principle</a:t>
            </a:r>
          </a:p>
          <a:p>
            <a:pPr lvl="1"/>
            <a:r>
              <a:rPr lang="en-US" dirty="0"/>
              <a:t>Should be able to substitute base class interface for any of derived classes</a:t>
            </a:r>
          </a:p>
        </p:txBody>
      </p:sp>
    </p:spTree>
    <p:extLst>
      <p:ext uri="{BB962C8B-B14F-4D97-AF65-F5344CB8AC3E}">
        <p14:creationId xmlns:p14="http://schemas.microsoft.com/office/powerpoint/2010/main" val="3631241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2ECC2-8403-0343-871F-919FDE1C7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Inheritance</a:t>
            </a:r>
            <a:r>
              <a:rPr lang="en-US" dirty="0"/>
              <a:t>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6CE8A-A812-BF45-B90E-5FD98D85B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Be sure to inherit only what you want to inherit</a:t>
            </a:r>
          </a:p>
          <a:p>
            <a:r>
              <a:rPr lang="en-US" dirty="0"/>
              <a:t>Don’t reuse names of non-overridable base-class routines in derived classes</a:t>
            </a:r>
          </a:p>
          <a:p>
            <a:r>
              <a:rPr lang="en-US" dirty="0"/>
              <a:t>Move common interfaces, data, behavior as high as possible in inheritance tree</a:t>
            </a:r>
          </a:p>
          <a:p>
            <a:r>
              <a:rPr lang="en-US" dirty="0"/>
              <a:t>Be suspicious of classes with only one instance (singleton?)</a:t>
            </a:r>
          </a:p>
          <a:p>
            <a:r>
              <a:rPr lang="en-US" dirty="0"/>
              <a:t>Be suspicious of base class with only one derived class</a:t>
            </a:r>
          </a:p>
          <a:p>
            <a:r>
              <a:rPr lang="en-US" dirty="0"/>
              <a:t>Be suspicious of classes that override a routine and do nothing inside the derived routine</a:t>
            </a:r>
          </a:p>
        </p:txBody>
      </p:sp>
    </p:spTree>
    <p:extLst>
      <p:ext uri="{BB962C8B-B14F-4D97-AF65-F5344CB8AC3E}">
        <p14:creationId xmlns:p14="http://schemas.microsoft.com/office/powerpoint/2010/main" val="2019323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523EE-6161-C64F-B7D3-76C257F90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Inheritance</a:t>
            </a:r>
            <a:r>
              <a:rPr lang="en-US" dirty="0"/>
              <a:t>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4D63C-7772-5747-88A1-91E73C49C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Avoid deep inheritance trees</a:t>
            </a:r>
          </a:p>
          <a:p>
            <a:r>
              <a:rPr lang="en-US" dirty="0"/>
              <a:t>Prefer polymorphism to extensive type checking</a:t>
            </a:r>
          </a:p>
          <a:p>
            <a:r>
              <a:rPr lang="en-US" dirty="0"/>
              <a:t>Make all data private, not protected</a:t>
            </a:r>
          </a:p>
          <a:p>
            <a:r>
              <a:rPr lang="en-US" dirty="0"/>
              <a:t>Multiple inheritance opens up a pandoras box of complexity</a:t>
            </a:r>
          </a:p>
          <a:p>
            <a:r>
              <a:rPr lang="en-US" u="sng" dirty="0"/>
              <a:t>Key message: inheritance tends to work against the primary goal of managing complexity!</a:t>
            </a:r>
          </a:p>
        </p:txBody>
      </p:sp>
    </p:spTree>
    <p:extLst>
      <p:ext uri="{BB962C8B-B14F-4D97-AF65-F5344CB8AC3E}">
        <p14:creationId xmlns:p14="http://schemas.microsoft.com/office/powerpoint/2010/main" val="3841376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EF076-1484-4047-B8C4-7E2F9A3B8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Inheritance</a:t>
            </a:r>
            <a:r>
              <a:rPr lang="en-US" dirty="0"/>
              <a:t> vs containment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90D62-46FE-0744-A9BE-4CB87C7C7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1360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Inheritance</a:t>
            </a:r>
            <a:r>
              <a:rPr lang="en-US" dirty="0"/>
              <a:t>: base class to control your interface</a:t>
            </a:r>
          </a:p>
          <a:p>
            <a:r>
              <a:rPr lang="en-US" dirty="0"/>
              <a:t>Containment: you want to control your interface</a:t>
            </a:r>
          </a:p>
          <a:p>
            <a:r>
              <a:rPr lang="en-US" dirty="0"/>
              <a:t>multiple classes share common data (not behavior)</a:t>
            </a:r>
          </a:p>
          <a:p>
            <a:pPr lvl="1"/>
            <a:r>
              <a:rPr lang="en-US" dirty="0"/>
              <a:t>create common object that those classes can contain</a:t>
            </a:r>
          </a:p>
          <a:p>
            <a:r>
              <a:rPr lang="en-US" dirty="0"/>
              <a:t>multiple classes share common behavior (not data)</a:t>
            </a:r>
          </a:p>
          <a:p>
            <a:pPr lvl="1"/>
            <a:r>
              <a:rPr lang="en-US" dirty="0"/>
              <a:t>derive them from common base class defining common routines</a:t>
            </a:r>
          </a:p>
          <a:p>
            <a:r>
              <a:rPr lang="en-US" dirty="0"/>
              <a:t>multiple classes share common data + behavior</a:t>
            </a:r>
          </a:p>
          <a:p>
            <a:pPr lvl="1"/>
            <a:r>
              <a:rPr lang="en-US" dirty="0"/>
              <a:t>inherit from common base class defining common data + routines.</a:t>
            </a:r>
          </a:p>
        </p:txBody>
      </p:sp>
    </p:spTree>
    <p:extLst>
      <p:ext uri="{BB962C8B-B14F-4D97-AF65-F5344CB8AC3E}">
        <p14:creationId xmlns:p14="http://schemas.microsoft.com/office/powerpoint/2010/main" val="3811209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9A912-568D-B34C-B40F-F5B456AB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Member functions &amp;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9BCFF-D9E4-6A43-80AA-D33297E2D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as few routines in a class as possible</a:t>
            </a:r>
          </a:p>
          <a:p>
            <a:r>
              <a:rPr lang="en-US" dirty="0"/>
              <a:t>Don’t allow implicitly generated member functions and operators you don’t want</a:t>
            </a:r>
          </a:p>
          <a:p>
            <a:r>
              <a:rPr lang="en-US" dirty="0"/>
              <a:t>Minimize the number of routines used by a class</a:t>
            </a:r>
          </a:p>
          <a:p>
            <a:r>
              <a:rPr lang="en-US" dirty="0"/>
              <a:t>Minimize indirect routine calls to other classes</a:t>
            </a:r>
          </a:p>
          <a:p>
            <a:r>
              <a:rPr lang="en-US" dirty="0"/>
              <a:t>Minimize how much a class collaborates with other classes</a:t>
            </a:r>
          </a:p>
        </p:txBody>
      </p:sp>
    </p:spTree>
    <p:extLst>
      <p:ext uri="{BB962C8B-B14F-4D97-AF65-F5344CB8AC3E}">
        <p14:creationId xmlns:p14="http://schemas.microsoft.com/office/powerpoint/2010/main" val="1895905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20"/>
                    </a14:imgEffect>
                    <a14:imgEffect>
                      <a14:saturation sat="374000"/>
                    </a14:imgEffect>
                    <a14:imgEffect>
                      <a14:brightnessContrast bright="-59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C7510-B14D-CD4C-91EE-195685125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452567" cy="1478570"/>
          </a:xfrm>
        </p:spPr>
        <p:txBody>
          <a:bodyPr/>
          <a:lstStyle/>
          <a:p>
            <a:r>
              <a:rPr lang="en-US" dirty="0"/>
              <a:t>Object oriented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9E338-D47D-0B45-928F-4B6DC5158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6586383" cy="3989995"/>
          </a:xfrm>
        </p:spPr>
        <p:txBody>
          <a:bodyPr>
            <a:normAutofit/>
          </a:bodyPr>
          <a:lstStyle/>
          <a:p>
            <a:r>
              <a:rPr lang="en-US" dirty="0"/>
              <a:t>Class = template to instantiate objects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Abstraction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/>
              <a:t>- manages complexity, allows you to ignore implementation details. Focus on what object does instead of how it is done</a:t>
            </a:r>
          </a:p>
          <a:p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Encapsulation </a:t>
            </a:r>
            <a:r>
              <a:rPr lang="en-US" dirty="0"/>
              <a:t>– hide details, data not accessed directly, only accessed via exposed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EDB69B-8B4C-CF49-9178-C2527F4FB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180" y="183622"/>
            <a:ext cx="3713355" cy="2822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74E59A-17D2-F74B-9DC8-FE54A17E6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4926" y="3269934"/>
            <a:ext cx="3124974" cy="34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321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D2B18-ADE6-1A41-B7F4-194A4B971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2EAE2-9F90-7F47-BC1A-37A3D0B72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Initialize all member data in constructors, if possible</a:t>
            </a:r>
          </a:p>
          <a:p>
            <a:r>
              <a:rPr lang="en-US" dirty="0"/>
              <a:t>Enforce singleton property by using private constructor</a:t>
            </a:r>
          </a:p>
          <a:p>
            <a:r>
              <a:rPr lang="en-US" dirty="0"/>
              <a:t>Prefer deep copies to shallow copies until proven otherwise</a:t>
            </a:r>
          </a:p>
          <a:p>
            <a:pPr lvl="1"/>
            <a:r>
              <a:rPr lang="en-US" dirty="0"/>
              <a:t>Deep copy: member-wise copy of object’s member data</a:t>
            </a:r>
          </a:p>
          <a:p>
            <a:pPr lvl="1"/>
            <a:r>
              <a:rPr lang="en-US" dirty="0"/>
              <a:t>Shallow copy: points to a single reference copy</a:t>
            </a:r>
          </a:p>
        </p:txBody>
      </p:sp>
    </p:spTree>
    <p:extLst>
      <p:ext uri="{BB962C8B-B14F-4D97-AF65-F5344CB8AC3E}">
        <p14:creationId xmlns:p14="http://schemas.microsoft.com/office/powerpoint/2010/main" val="4093567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EA5D7-6D3A-8E46-A055-7C96C78CC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to create a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CD270-3335-E340-8417-BD670B8D4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727567"/>
          </a:xfrm>
        </p:spPr>
        <p:txBody>
          <a:bodyPr numCol="2">
            <a:normAutofit lnSpcReduction="10000"/>
          </a:bodyPr>
          <a:lstStyle/>
          <a:p>
            <a:r>
              <a:rPr lang="en-US" dirty="0"/>
              <a:t>Model real world objects</a:t>
            </a:r>
          </a:p>
          <a:p>
            <a:r>
              <a:rPr lang="en-US" dirty="0"/>
              <a:t>Model abstract objects</a:t>
            </a:r>
          </a:p>
          <a:p>
            <a:r>
              <a:rPr lang="en-US" dirty="0"/>
              <a:t>Reduce complexity</a:t>
            </a:r>
          </a:p>
          <a:p>
            <a:r>
              <a:rPr lang="en-US" dirty="0"/>
              <a:t>Isolate complexity</a:t>
            </a:r>
          </a:p>
          <a:p>
            <a:r>
              <a:rPr lang="en-US" dirty="0"/>
              <a:t>Hide implementation details</a:t>
            </a:r>
          </a:p>
          <a:p>
            <a:r>
              <a:rPr lang="en-US" dirty="0"/>
              <a:t>Limit effect of changes</a:t>
            </a:r>
          </a:p>
          <a:p>
            <a:r>
              <a:rPr lang="en-US" dirty="0"/>
              <a:t>Hide global data</a:t>
            </a:r>
          </a:p>
          <a:p>
            <a:r>
              <a:rPr lang="en-US" dirty="0"/>
              <a:t>Streamline parameter passing</a:t>
            </a:r>
          </a:p>
          <a:p>
            <a:r>
              <a:rPr lang="en-US" dirty="0"/>
              <a:t>Make central points of control</a:t>
            </a:r>
          </a:p>
          <a:p>
            <a:r>
              <a:rPr lang="en-US" dirty="0"/>
              <a:t>facilitate reusable code</a:t>
            </a:r>
          </a:p>
          <a:p>
            <a:r>
              <a:rPr lang="en-US" dirty="0"/>
              <a:t>Plan for a family of programs</a:t>
            </a:r>
          </a:p>
          <a:p>
            <a:r>
              <a:rPr lang="en-US" dirty="0"/>
              <a:t>Package related operations</a:t>
            </a:r>
          </a:p>
          <a:p>
            <a:r>
              <a:rPr lang="en-US" dirty="0"/>
              <a:t>Accomplish a specific refactoring</a:t>
            </a:r>
          </a:p>
        </p:txBody>
      </p:sp>
    </p:spTree>
    <p:extLst>
      <p:ext uri="{BB962C8B-B14F-4D97-AF65-F5344CB8AC3E}">
        <p14:creationId xmlns:p14="http://schemas.microsoft.com/office/powerpoint/2010/main" val="3922271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FEC8F-E560-2D44-8291-A243FBEF1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to avoid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7964D-BD55-974E-B144-ACDE2F8B7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Avoid god classes: all-knowing and all-powerful</a:t>
            </a:r>
          </a:p>
          <a:p>
            <a:r>
              <a:rPr lang="en-US" dirty="0"/>
              <a:t>Eliminate irrelevant classes</a:t>
            </a:r>
          </a:p>
          <a:p>
            <a:r>
              <a:rPr lang="en-US" dirty="0"/>
              <a:t>Avoid classes named after verbs</a:t>
            </a:r>
          </a:p>
          <a:p>
            <a:pPr lvl="1"/>
            <a:r>
              <a:rPr lang="en-US" dirty="0"/>
              <a:t>It’s a routine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9027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7F1DD-1E69-A244-BF9D-F10C68C6B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classes: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CB4EE-D3A0-2442-ADFC-FEBE79EC4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book was written a long time ago</a:t>
            </a:r>
          </a:p>
          <a:p>
            <a:r>
              <a:rPr lang="en-US" dirty="0"/>
              <a:t>Statements &gt; subroutines &gt; classes &gt; packages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945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9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7458DF-0AB9-444E-9921-549618BF0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815" y="3936754"/>
            <a:ext cx="4841725" cy="26145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441455-1E43-D44F-AC2D-B243E4E61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474870" cy="1433306"/>
          </a:xfrm>
        </p:spPr>
        <p:txBody>
          <a:bodyPr/>
          <a:lstStyle/>
          <a:p>
            <a:r>
              <a:rPr lang="en-US" dirty="0"/>
              <a:t>Object oriented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40237-87C9-7847-83A6-6F4BFD4AE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50403" cy="4106708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Polymorphism</a:t>
            </a:r>
            <a:r>
              <a:rPr lang="en-US" dirty="0"/>
              <a:t> - same interface can be used for different classes, each with their own implementation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Inheritance</a:t>
            </a:r>
            <a:r>
              <a:rPr lang="en-US" dirty="0"/>
              <a:t> – one class is specialization of another class (base class + derived class)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B46626-C05C-0C45-9717-A9F78A09B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254" y="459556"/>
            <a:ext cx="4644846" cy="318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237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850C8-31F4-1749-8A86-14978C1C2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and Abstract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B4E1B-DCFE-204A-A603-93017CF41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 - collection of data + routines that share cohesive, well-defined responsibility</a:t>
            </a:r>
          </a:p>
          <a:p>
            <a:r>
              <a:rPr lang="en-US" dirty="0"/>
              <a:t>Routine – in JavaScript, these are </a:t>
            </a:r>
            <a:r>
              <a:rPr lang="en-US" u="sng" dirty="0"/>
              <a:t>functions</a:t>
            </a:r>
            <a:r>
              <a:rPr lang="en-US" dirty="0"/>
              <a:t> or </a:t>
            </a:r>
            <a:r>
              <a:rPr lang="en-US" u="sng" dirty="0"/>
              <a:t>methods</a:t>
            </a:r>
          </a:p>
          <a:p>
            <a:r>
              <a:rPr lang="en-US" dirty="0"/>
              <a:t>Abstract Data Type (ADT) - collection of data + operations that work on that data</a:t>
            </a:r>
          </a:p>
        </p:txBody>
      </p:sp>
    </p:spTree>
    <p:extLst>
      <p:ext uri="{BB962C8B-B14F-4D97-AF65-F5344CB8AC3E}">
        <p14:creationId xmlns:p14="http://schemas.microsoft.com/office/powerpoint/2010/main" val="2710853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6CD49-BDD6-0C48-9260-D7586ACAC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using abstract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A9FB3-5894-4742-B952-CA23BCCF2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Hide implementation details </a:t>
            </a:r>
          </a:p>
          <a:p>
            <a:r>
              <a:rPr lang="en-US" dirty="0"/>
              <a:t>Changes don't affect whole program </a:t>
            </a:r>
          </a:p>
          <a:p>
            <a:r>
              <a:rPr lang="en-US" dirty="0"/>
              <a:t>Can make interface more informative (e.g. consistent units within ADT)</a:t>
            </a:r>
          </a:p>
          <a:p>
            <a:r>
              <a:rPr lang="en-US" dirty="0"/>
              <a:t>Easier to improve performance (update a few routines vs whole program)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720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61AA8-E0BD-884B-B2E7-57EFB25E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using abstract data types </a:t>
            </a:r>
            <a:r>
              <a:rPr lang="en-US" sz="1800" dirty="0"/>
              <a:t>(Continued)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9CD6C-B918-7745-A4F2-CFC15E44A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1513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Program is more obviously correct (verifying </a:t>
            </a:r>
            <a:r>
              <a:rPr lang="en-US" dirty="0" err="1"/>
              <a:t>indiv</a:t>
            </a:r>
            <a:r>
              <a:rPr lang="en-US" dirty="0"/>
              <a:t>. statements vs routines calls)</a:t>
            </a:r>
          </a:p>
          <a:p>
            <a:pPr lvl="1"/>
            <a:r>
              <a:rPr lang="en-US" dirty="0" err="1"/>
              <a:t>currentFont.attribute</a:t>
            </a:r>
            <a:r>
              <a:rPr lang="en-US" dirty="0"/>
              <a:t> = </a:t>
            </a:r>
            <a:r>
              <a:rPr lang="en-US" dirty="0" err="1"/>
              <a:t>currentFont.attribute</a:t>
            </a:r>
            <a:r>
              <a:rPr lang="en-US" dirty="0"/>
              <a:t> or 0x02</a:t>
            </a:r>
          </a:p>
          <a:p>
            <a:pPr lvl="1"/>
            <a:r>
              <a:rPr lang="en-US" dirty="0" err="1"/>
              <a:t>currentFont.SetBoldOn</a:t>
            </a:r>
            <a:r>
              <a:rPr lang="en-US" dirty="0"/>
              <a:t>()</a:t>
            </a:r>
          </a:p>
          <a:p>
            <a:r>
              <a:rPr lang="en-US" dirty="0"/>
              <a:t>Program more self-documenting (readability of statements vs routine call w/ descriptive title)</a:t>
            </a:r>
          </a:p>
          <a:p>
            <a:r>
              <a:rPr lang="en-US" dirty="0"/>
              <a:t>Don't have to pass data all over program (data contained within ADT)</a:t>
            </a:r>
          </a:p>
          <a:p>
            <a:r>
              <a:rPr lang="en-US" dirty="0"/>
              <a:t>Work with real-world entities rather than low-level implementation structures </a:t>
            </a:r>
          </a:p>
          <a:p>
            <a:pPr lvl="1"/>
            <a:r>
              <a:rPr lang="en-US" dirty="0"/>
              <a:t>Set of employees vs stack</a:t>
            </a:r>
          </a:p>
          <a:p>
            <a:pPr lvl="1"/>
            <a:r>
              <a:rPr lang="en-US" dirty="0"/>
              <a:t>Billing records vs list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712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94E50-9B1A-204E-B647-409CAC2A6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HANDLING MULTIPLE INSTANCES OF DATA WITH ADTS IN NON-OBJECT-ORIENTED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AF991-7681-AF43-B84E-BC60ABBA1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Example: handling multiple font instances</a:t>
            </a:r>
          </a:p>
          <a:p>
            <a:r>
              <a:rPr lang="en-US" dirty="0"/>
              <a:t>1. pass </a:t>
            </a:r>
            <a:r>
              <a:rPr lang="en-US" dirty="0" err="1"/>
              <a:t>fontID</a:t>
            </a:r>
            <a:r>
              <a:rPr lang="en-US" dirty="0"/>
              <a:t> to each routine that manipulates fonts</a:t>
            </a:r>
          </a:p>
          <a:p>
            <a:r>
              <a:rPr lang="en-US" dirty="0"/>
              <a:t>2. pass Font data type to each of ADT service routines (no </a:t>
            </a:r>
            <a:r>
              <a:rPr lang="en-US" dirty="0" err="1"/>
              <a:t>fontID</a:t>
            </a:r>
            <a:r>
              <a:rPr lang="en-US" dirty="0"/>
              <a:t> needed)</a:t>
            </a:r>
          </a:p>
          <a:p>
            <a:r>
              <a:rPr lang="en-US" dirty="0"/>
              <a:t>3. use implicit instances (</a:t>
            </a:r>
            <a:r>
              <a:rPr lang="en-US" dirty="0" err="1"/>
              <a:t>SetCurrentFont</a:t>
            </a:r>
            <a:r>
              <a:rPr lang="en-US" dirty="0"/>
              <a:t>(</a:t>
            </a:r>
            <a:r>
              <a:rPr lang="en-US" dirty="0" err="1"/>
              <a:t>fontID</a:t>
            </a:r>
            <a:r>
              <a:rPr lang="en-US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843921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70001-6FE0-C64D-B29C-B46CD4EF1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TYPES &amp;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CC504-6890-5C43-B295-B9A241196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Treat each ADT as it’s own class</a:t>
            </a:r>
          </a:p>
          <a:p>
            <a:r>
              <a:rPr lang="en-US" dirty="0"/>
              <a:t>Class = ADT + inheritance + polymorphism</a:t>
            </a:r>
          </a:p>
          <a:p>
            <a:pPr lvl="1"/>
            <a:r>
              <a:rPr lang="en-US" dirty="0"/>
              <a:t>Polymorphism: same interface can be used for different classes, each with their own implementation</a:t>
            </a:r>
          </a:p>
          <a:p>
            <a:pPr lvl="1"/>
            <a:r>
              <a:rPr lang="en-US" dirty="0"/>
              <a:t>Inheritance: derived class is a specialization of a base class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895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9EA4A-A66E-1848-AEBD-0037A955B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quality Classes: class 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00173-7D4C-794B-BF09-81A7E3C98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 of creating a high quality class: create a good class interface!</a:t>
            </a:r>
          </a:p>
          <a:p>
            <a:r>
              <a:rPr lang="en-US" dirty="0"/>
              <a:t>Interface = group of public routines that belong together</a:t>
            </a:r>
          </a:p>
          <a:p>
            <a:pPr lvl="1"/>
            <a:r>
              <a:rPr lang="en-US" dirty="0"/>
              <a:t>Keep other routines + data hidden</a:t>
            </a:r>
          </a:p>
          <a:p>
            <a:pPr lvl="1"/>
            <a:r>
              <a:rPr lang="en-US" dirty="0"/>
              <a:t>Good abstraction for interface to represent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Abstraction</a:t>
            </a:r>
            <a:r>
              <a:rPr lang="en-US" dirty="0"/>
              <a:t> manages complexity, allows you to ignore implementation details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Encapsulation</a:t>
            </a:r>
            <a:r>
              <a:rPr lang="en-US" dirty="0"/>
              <a:t> hides details</a:t>
            </a:r>
          </a:p>
        </p:txBody>
      </p:sp>
    </p:spTree>
    <p:extLst>
      <p:ext uri="{BB962C8B-B14F-4D97-AF65-F5344CB8AC3E}">
        <p14:creationId xmlns:p14="http://schemas.microsoft.com/office/powerpoint/2010/main" val="40096432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8684</TotalTime>
  <Words>1020</Words>
  <Application>Microsoft Macintosh PowerPoint</Application>
  <PresentationFormat>Widescreen</PresentationFormat>
  <Paragraphs>141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Tw Cen MT</vt:lpstr>
      <vt:lpstr>Circuit</vt:lpstr>
      <vt:lpstr>Code complete chapter 6</vt:lpstr>
      <vt:lpstr>Object oriented programming</vt:lpstr>
      <vt:lpstr>Object oriented programming</vt:lpstr>
      <vt:lpstr>Classes and Abstract data types</vt:lpstr>
      <vt:lpstr>Benefits of using abstract data types</vt:lpstr>
      <vt:lpstr>Benefits of using abstract data types (Continued)</vt:lpstr>
      <vt:lpstr>HANDLING MULTIPLE INSTANCES OF DATA WITH ADTS IN NON-OBJECT-ORIENTED ENVIRONMENTS</vt:lpstr>
      <vt:lpstr>ABSTRACT DATA TYPES &amp; CLASSES</vt:lpstr>
      <vt:lpstr>High quality Classes: class interfaces</vt:lpstr>
      <vt:lpstr>Good abstraction (class interfaces)</vt:lpstr>
      <vt:lpstr>Good abstraction (class interfaces)</vt:lpstr>
      <vt:lpstr>Good encapsulation (class interfaces)</vt:lpstr>
      <vt:lpstr>Good encapsulation (class interfaces)</vt:lpstr>
      <vt:lpstr>Containment (“has a”)</vt:lpstr>
      <vt:lpstr>Inheritance (“is a”)</vt:lpstr>
      <vt:lpstr>Inheritance continued</vt:lpstr>
      <vt:lpstr>Inheritance continued</vt:lpstr>
      <vt:lpstr>Inheritance vs containment</vt:lpstr>
      <vt:lpstr>Member functions &amp; data</vt:lpstr>
      <vt:lpstr>Constructors</vt:lpstr>
      <vt:lpstr>Reasons to create a class</vt:lpstr>
      <vt:lpstr>Classes to avoid </vt:lpstr>
      <vt:lpstr>Beyond classes: packages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complete chapter 6</dc:title>
  <dc:creator>Stephanie Mathew</dc:creator>
  <cp:lastModifiedBy>Stephanie Mathew</cp:lastModifiedBy>
  <cp:revision>31</cp:revision>
  <dcterms:created xsi:type="dcterms:W3CDTF">2019-08-14T19:34:45Z</dcterms:created>
  <dcterms:modified xsi:type="dcterms:W3CDTF">2019-08-23T20:09:50Z</dcterms:modified>
</cp:coreProperties>
</file>